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handoutMasterIdLst>
    <p:handoutMasterId r:id="rId4"/>
  </p:handoutMasterIdLst>
  <p:sldIdLst>
    <p:sldId id="285" r:id="rId2"/>
  </p:sldIdLst>
  <p:sldSz cx="9144000" cy="6858000" type="screen4x3"/>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CCECFF"/>
    <a:srgbClr val="FFCCFF"/>
    <a:srgbClr val="FFD9FF"/>
    <a:srgbClr val="FF5050"/>
    <a:srgbClr val="0984FF"/>
    <a:srgbClr val="0066CC"/>
    <a:srgbClr val="CC3300"/>
    <a:srgbClr val="FFFF66"/>
    <a:srgbClr val="FF37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58" autoAdjust="0"/>
    <p:restoredTop sz="94660"/>
  </p:normalViewPr>
  <p:slideViewPr>
    <p:cSldViewPr snapToGrid="0">
      <p:cViewPr>
        <p:scale>
          <a:sx n="125" d="100"/>
          <a:sy n="125" d="100"/>
        </p:scale>
        <p:origin x="1704" y="-354"/>
      </p:cViewPr>
      <p:guideLst/>
    </p:cSldViewPr>
  </p:slideViewPr>
  <p:outlineViewPr>
    <p:cViewPr>
      <p:scale>
        <a:sx n="33" d="100"/>
        <a:sy n="33" d="100"/>
      </p:scale>
      <p:origin x="0" y="-678"/>
    </p:cViewPr>
  </p:outlineViewPr>
  <p:notesTextViewPr>
    <p:cViewPr>
      <p:scale>
        <a:sx n="1" d="1"/>
        <a:sy n="1" d="1"/>
      </p:scale>
      <p:origin x="0" y="0"/>
    </p:cViewPr>
  </p:notesTextViewPr>
  <p:sorterViewPr>
    <p:cViewPr>
      <p:scale>
        <a:sx n="100" d="100"/>
        <a:sy n="100" d="100"/>
      </p:scale>
      <p:origin x="0" y="-3114"/>
    </p:cViewPr>
  </p:sorterViewPr>
  <p:notesViewPr>
    <p:cSldViewPr snapToGrid="0">
      <p:cViewPr varScale="1">
        <p:scale>
          <a:sx n="68" d="100"/>
          <a:sy n="68" d="100"/>
        </p:scale>
        <p:origin x="242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5685" tIns="47843" rIns="95685" bIns="47843"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5685" tIns="47843" rIns="95685" bIns="47843" rtlCol="0"/>
          <a:lstStyle>
            <a:lvl1pPr algn="r">
              <a:defRPr sz="1300"/>
            </a:lvl1pPr>
          </a:lstStyle>
          <a:p>
            <a:fld id="{264D5EEF-5A6C-449E-8E6C-F5BF44DCBBF6}" type="datetimeFigureOut">
              <a:rPr kumimoji="1" lang="ja-JP" altLang="en-US" smtClean="0"/>
              <a:t>2023/10/23</a:t>
            </a:fld>
            <a:endParaRPr kumimoji="1" lang="ja-JP" altLang="en-US"/>
          </a:p>
        </p:txBody>
      </p:sp>
      <p:sp>
        <p:nvSpPr>
          <p:cNvPr id="4" name="フッター プレースホルダー 3"/>
          <p:cNvSpPr>
            <a:spLocks noGrp="1"/>
          </p:cNvSpPr>
          <p:nvPr>
            <p:ph type="ftr" sz="quarter" idx="2"/>
          </p:nvPr>
        </p:nvSpPr>
        <p:spPr>
          <a:xfrm>
            <a:off x="0" y="9440646"/>
            <a:ext cx="2949787" cy="498692"/>
          </a:xfrm>
          <a:prstGeom prst="rect">
            <a:avLst/>
          </a:prstGeom>
        </p:spPr>
        <p:txBody>
          <a:bodyPr vert="horz" lIns="95685" tIns="47843" rIns="95685" bIns="47843"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3855838" y="9440646"/>
            <a:ext cx="2949787" cy="498692"/>
          </a:xfrm>
          <a:prstGeom prst="rect">
            <a:avLst/>
          </a:prstGeom>
        </p:spPr>
        <p:txBody>
          <a:bodyPr vert="horz" lIns="95685" tIns="47843" rIns="95685" bIns="47843" rtlCol="0" anchor="b"/>
          <a:lstStyle>
            <a:lvl1pPr algn="r">
              <a:defRPr sz="1300"/>
            </a:lvl1pPr>
          </a:lstStyle>
          <a:p>
            <a:fld id="{BF2371BA-C050-4BFE-8900-331C5B54B48E}" type="slidenum">
              <a:rPr kumimoji="1" lang="ja-JP" altLang="en-US" smtClean="0"/>
              <a:t>‹#›</a:t>
            </a:fld>
            <a:endParaRPr kumimoji="1" lang="ja-JP" altLang="en-US"/>
          </a:p>
        </p:txBody>
      </p:sp>
    </p:spTree>
    <p:extLst>
      <p:ext uri="{BB962C8B-B14F-4D97-AF65-F5344CB8AC3E}">
        <p14:creationId xmlns:p14="http://schemas.microsoft.com/office/powerpoint/2010/main" val="33921008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5685" tIns="47843" rIns="95685" bIns="47843"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5685" tIns="47843" rIns="95685" bIns="47843" rtlCol="0"/>
          <a:lstStyle>
            <a:lvl1pPr algn="r">
              <a:defRPr sz="1300"/>
            </a:lvl1pPr>
          </a:lstStyle>
          <a:p>
            <a:fld id="{15931E45-F6E3-4A89-9BAD-9DFB40B3EF0D}" type="datetimeFigureOut">
              <a:rPr kumimoji="1" lang="ja-JP" altLang="en-US" smtClean="0"/>
              <a:t>2023/10/23</a:t>
            </a:fld>
            <a:endParaRPr kumimoji="1" lang="ja-JP" altLang="en-US"/>
          </a:p>
        </p:txBody>
      </p:sp>
      <p:sp>
        <p:nvSpPr>
          <p:cNvPr id="4" name="スライド イメージ プレースホルダー 3"/>
          <p:cNvSpPr>
            <a:spLocks noGrp="1" noRot="1" noChangeAspect="1"/>
          </p:cNvSpPr>
          <p:nvPr>
            <p:ph type="sldImg" idx="2"/>
          </p:nvPr>
        </p:nvSpPr>
        <p:spPr>
          <a:xfrm>
            <a:off x="755650" y="654050"/>
            <a:ext cx="5295900" cy="3973513"/>
          </a:xfrm>
          <a:prstGeom prst="rect">
            <a:avLst/>
          </a:prstGeom>
          <a:noFill/>
          <a:ln w="12700">
            <a:solidFill>
              <a:prstClr val="black"/>
            </a:solidFill>
          </a:ln>
        </p:spPr>
        <p:txBody>
          <a:bodyPr vert="horz" lIns="95685" tIns="47843" rIns="95685" bIns="47843"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5685" tIns="47843" rIns="95685" bIns="4784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8692"/>
          </a:xfrm>
          <a:prstGeom prst="rect">
            <a:avLst/>
          </a:prstGeom>
        </p:spPr>
        <p:txBody>
          <a:bodyPr vert="horz" lIns="95685" tIns="47843" rIns="95685" bIns="47843"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8692"/>
          </a:xfrm>
          <a:prstGeom prst="rect">
            <a:avLst/>
          </a:prstGeom>
        </p:spPr>
        <p:txBody>
          <a:bodyPr vert="horz" lIns="95685" tIns="47843" rIns="95685" bIns="47843" rtlCol="0" anchor="b"/>
          <a:lstStyle>
            <a:lvl1pPr algn="r">
              <a:defRPr sz="1300"/>
            </a:lvl1pPr>
          </a:lstStyle>
          <a:p>
            <a:fld id="{501D97C8-5C3F-4938-8C2E-601F112CA887}" type="slidenum">
              <a:rPr kumimoji="1" lang="ja-JP" altLang="en-US" smtClean="0"/>
              <a:t>‹#›</a:t>
            </a:fld>
            <a:endParaRPr kumimoji="1" lang="ja-JP" altLang="en-US"/>
          </a:p>
        </p:txBody>
      </p:sp>
    </p:spTree>
    <p:extLst>
      <p:ext uri="{BB962C8B-B14F-4D97-AF65-F5344CB8AC3E}">
        <p14:creationId xmlns:p14="http://schemas.microsoft.com/office/powerpoint/2010/main" val="31381804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D68431B-4D03-4F8B-8FD8-B00843CEE93F}"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C6A25E-9537-47A0-B772-A520EEB2A99A}" type="slidenum">
              <a:rPr lang="en-US" smtClean="0"/>
              <a:t>‹#›</a:t>
            </a:fld>
            <a:endParaRPr lang="en-US"/>
          </a:p>
        </p:txBody>
      </p:sp>
    </p:spTree>
    <p:extLst>
      <p:ext uri="{BB962C8B-B14F-4D97-AF65-F5344CB8AC3E}">
        <p14:creationId xmlns:p14="http://schemas.microsoft.com/office/powerpoint/2010/main" val="217927991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D68431B-4D03-4F8B-8FD8-B00843CEE93F}"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C6A25E-9537-47A0-B772-A520EEB2A99A}" type="slidenum">
              <a:rPr lang="en-US" smtClean="0"/>
              <a:t>‹#›</a:t>
            </a:fld>
            <a:endParaRPr lang="en-US"/>
          </a:p>
        </p:txBody>
      </p:sp>
    </p:spTree>
    <p:extLst>
      <p:ext uri="{BB962C8B-B14F-4D97-AF65-F5344CB8AC3E}">
        <p14:creationId xmlns:p14="http://schemas.microsoft.com/office/powerpoint/2010/main" val="295096789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36599"/>
            <a:ext cx="1971675" cy="5308601"/>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736599"/>
            <a:ext cx="5800725" cy="5308601"/>
          </a:xfrm>
        </p:spPr>
        <p:txBody>
          <a:bodyPr vert="eaVert"/>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Date Placeholder 3"/>
          <p:cNvSpPr>
            <a:spLocks noGrp="1"/>
          </p:cNvSpPr>
          <p:nvPr>
            <p:ph type="dt" sz="half" idx="10"/>
          </p:nvPr>
        </p:nvSpPr>
        <p:spPr/>
        <p:txBody>
          <a:bodyPr/>
          <a:lstStyle/>
          <a:p>
            <a:fld id="{6D68431B-4D03-4F8B-8FD8-B00843CEE93F}"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C6A25E-9537-47A0-B772-A520EEB2A99A}" type="slidenum">
              <a:rPr lang="en-US" smtClean="0"/>
              <a:t>‹#›</a:t>
            </a:fld>
            <a:endParaRPr lang="en-US"/>
          </a:p>
        </p:txBody>
      </p:sp>
    </p:spTree>
    <p:extLst>
      <p:ext uri="{BB962C8B-B14F-4D97-AF65-F5344CB8AC3E}">
        <p14:creationId xmlns:p14="http://schemas.microsoft.com/office/powerpoint/2010/main" val="410317308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D68431B-4D03-4F8B-8FD8-B00843CEE93F}"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C6A25E-9537-47A0-B772-A520EEB2A99A}" type="slidenum">
              <a:rPr lang="en-US" smtClean="0"/>
              <a:t>‹#›</a:t>
            </a:fld>
            <a:endParaRPr lang="en-US"/>
          </a:p>
        </p:txBody>
      </p:sp>
    </p:spTree>
    <p:extLst>
      <p:ext uri="{BB962C8B-B14F-4D97-AF65-F5344CB8AC3E}">
        <p14:creationId xmlns:p14="http://schemas.microsoft.com/office/powerpoint/2010/main" val="260193235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accent1">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smtClean="0"/>
              <a:t>マスター テキストの書式設定</a:t>
            </a:r>
          </a:p>
        </p:txBody>
      </p:sp>
      <p:sp>
        <p:nvSpPr>
          <p:cNvPr id="4" name="Date Placeholder 3"/>
          <p:cNvSpPr>
            <a:spLocks noGrp="1"/>
          </p:cNvSpPr>
          <p:nvPr>
            <p:ph type="dt" sz="half" idx="10"/>
          </p:nvPr>
        </p:nvSpPr>
        <p:spPr/>
        <p:txBody>
          <a:bodyPr/>
          <a:lstStyle/>
          <a:p>
            <a:fld id="{6D68431B-4D03-4F8B-8FD8-B00843CEE93F}"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C6A25E-9537-47A0-B772-A520EEB2A99A}" type="slidenum">
              <a:rPr lang="en-US" smtClean="0"/>
              <a:t>‹#›</a:t>
            </a:fld>
            <a:endParaRPr lang="en-US"/>
          </a:p>
        </p:txBody>
      </p:sp>
    </p:spTree>
    <p:extLst>
      <p:ext uri="{BB962C8B-B14F-4D97-AF65-F5344CB8AC3E}">
        <p14:creationId xmlns:p14="http://schemas.microsoft.com/office/powerpoint/2010/main" val="101842957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D68431B-4D03-4F8B-8FD8-B00843CEE93F}" type="datetimeFigureOut">
              <a:rPr lang="en-US" smtClean="0"/>
              <a:t>10/23/2023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C6A25E-9537-47A0-B772-A520EEB2A99A}" type="slidenum">
              <a:rPr lang="en-US" smtClean="0"/>
              <a:t>‹#›</a:t>
            </a:fld>
            <a:endParaRPr lang="en-US"/>
          </a:p>
        </p:txBody>
      </p:sp>
    </p:spTree>
    <p:extLst>
      <p:ext uri="{BB962C8B-B14F-4D97-AF65-F5344CB8AC3E}">
        <p14:creationId xmlns:p14="http://schemas.microsoft.com/office/powerpoint/2010/main" val="67448379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6D68431B-4D03-4F8B-8FD8-B00843CEE93F}" type="datetimeFigureOut">
              <a:rPr lang="en-US" smtClean="0"/>
              <a:t>10/23/2023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C6A25E-9537-47A0-B772-A520EEB2A99A}" type="slidenum">
              <a:rPr lang="en-US" smtClean="0"/>
              <a:t>‹#›</a:t>
            </a:fld>
            <a:endParaRPr lang="en-US"/>
          </a:p>
        </p:txBody>
      </p:sp>
    </p:spTree>
    <p:extLst>
      <p:ext uri="{BB962C8B-B14F-4D97-AF65-F5344CB8AC3E}">
        <p14:creationId xmlns:p14="http://schemas.microsoft.com/office/powerpoint/2010/main" val="100141266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D68431B-4D03-4F8B-8FD8-B00843CEE93F}" type="datetimeFigureOut">
              <a:rPr lang="en-US" smtClean="0"/>
              <a:t>10/23/2023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C6A25E-9537-47A0-B772-A520EEB2A99A}" type="slidenum">
              <a:rPr lang="en-US" smtClean="0"/>
              <a:t>‹#›</a:t>
            </a:fld>
            <a:endParaRPr lang="en-US"/>
          </a:p>
        </p:txBody>
      </p:sp>
    </p:spTree>
    <p:extLst>
      <p:ext uri="{BB962C8B-B14F-4D97-AF65-F5344CB8AC3E}">
        <p14:creationId xmlns:p14="http://schemas.microsoft.com/office/powerpoint/2010/main" val="278711821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68431B-4D03-4F8B-8FD8-B00843CEE93F}" type="datetimeFigureOut">
              <a:rPr lang="en-US" smtClean="0"/>
              <a:t>10/23/2023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C6A25E-9537-47A0-B772-A520EEB2A99A}" type="slidenum">
              <a:rPr lang="en-US" smtClean="0"/>
              <a:t>‹#›</a:t>
            </a:fld>
            <a:endParaRPr lang="en-US"/>
          </a:p>
        </p:txBody>
      </p:sp>
    </p:spTree>
    <p:extLst>
      <p:ext uri="{BB962C8B-B14F-4D97-AF65-F5344CB8AC3E}">
        <p14:creationId xmlns:p14="http://schemas.microsoft.com/office/powerpoint/2010/main" val="213792090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D68431B-4D03-4F8B-8FD8-B00843CEE93F}" type="datetimeFigureOut">
              <a:rPr lang="en-US" smtClean="0"/>
              <a:t>10/23/2023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C6A25E-9537-47A0-B772-A520EEB2A99A}" type="slidenum">
              <a:rPr lang="en-US" smtClean="0"/>
              <a:t>‹#›</a:t>
            </a:fld>
            <a:endParaRPr lang="en-US"/>
          </a:p>
        </p:txBody>
      </p:sp>
    </p:spTree>
    <p:extLst>
      <p:ext uri="{BB962C8B-B14F-4D97-AF65-F5344CB8AC3E}">
        <p14:creationId xmlns:p14="http://schemas.microsoft.com/office/powerpoint/2010/main" val="125042398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D68431B-4D03-4F8B-8FD8-B00843CEE93F}" type="datetimeFigureOut">
              <a:rPr lang="en-US" smtClean="0"/>
              <a:t>10/23/2023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C6A25E-9537-47A0-B772-A520EEB2A99A}" type="slidenum">
              <a:rPr lang="en-US" smtClean="0"/>
              <a:t>‹#›</a:t>
            </a:fld>
            <a:endParaRPr lang="en-US"/>
          </a:p>
        </p:txBody>
      </p:sp>
    </p:spTree>
    <p:extLst>
      <p:ext uri="{BB962C8B-B14F-4D97-AF65-F5344CB8AC3E}">
        <p14:creationId xmlns:p14="http://schemas.microsoft.com/office/powerpoint/2010/main" val="299016187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正方形/長方形 21"/>
          <p:cNvSpPr/>
          <p:nvPr userDrawn="1"/>
        </p:nvSpPr>
        <p:spPr>
          <a:xfrm>
            <a:off x="0" y="6525284"/>
            <a:ext cx="9144000" cy="2591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userDrawn="1"/>
        </p:nvSpPr>
        <p:spPr>
          <a:xfrm>
            <a:off x="0" y="130817"/>
            <a:ext cx="9144000" cy="40519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userDrawn="1"/>
        </p:nvSpPr>
        <p:spPr>
          <a:xfrm>
            <a:off x="0" y="0"/>
            <a:ext cx="9144000" cy="4051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円/楕円 20"/>
          <p:cNvSpPr/>
          <p:nvPr userDrawn="1"/>
        </p:nvSpPr>
        <p:spPr>
          <a:xfrm>
            <a:off x="386823" y="55018"/>
            <a:ext cx="486756" cy="48675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userDrawn="1"/>
        </p:nvSpPr>
        <p:spPr>
          <a:xfrm>
            <a:off x="0" y="6634716"/>
            <a:ext cx="9144000" cy="235984"/>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68431B-4D03-4F8B-8FD8-B00843CEE93F}" type="datetimeFigureOut">
              <a:rPr lang="en-US" smtClean="0"/>
              <a:t>10/23/2023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C6A25E-9537-47A0-B772-A520EEB2A99A}" type="slidenum">
              <a:rPr lang="en-US" smtClean="0"/>
              <a:t>‹#›</a:t>
            </a:fld>
            <a:endParaRPr lang="en-US"/>
          </a:p>
        </p:txBody>
      </p:sp>
      <p:pic>
        <p:nvPicPr>
          <p:cNvPr id="14" name="図 13"/>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57341" y="123787"/>
            <a:ext cx="352144" cy="347742"/>
          </a:xfrm>
          <a:prstGeom prst="rect">
            <a:avLst/>
          </a:prstGeom>
        </p:spPr>
      </p:pic>
      <p:sp>
        <p:nvSpPr>
          <p:cNvPr id="17" name="テキスト ボックス 16"/>
          <p:cNvSpPr txBox="1"/>
          <p:nvPr userDrawn="1"/>
        </p:nvSpPr>
        <p:spPr>
          <a:xfrm>
            <a:off x="784786" y="170732"/>
            <a:ext cx="2137144" cy="261610"/>
          </a:xfrm>
          <a:prstGeom prst="rect">
            <a:avLst/>
          </a:prstGeom>
          <a:noFill/>
        </p:spPr>
        <p:txBody>
          <a:bodyPr wrap="square" rtlCol="0">
            <a:spAutoFit/>
          </a:bodyPr>
          <a:lstStyle/>
          <a:p>
            <a:r>
              <a:rPr kumimoji="1" lang="en-US" altLang="ja-JP" sz="1100" b="1" dirty="0" err="1" smtClean="0">
                <a:solidFill>
                  <a:schemeClr val="accent1">
                    <a:lumMod val="40000"/>
                    <a:lumOff val="60000"/>
                  </a:schemeClr>
                </a:solidFill>
              </a:rPr>
              <a:t>Amami</a:t>
            </a:r>
            <a:r>
              <a:rPr kumimoji="1" lang="en-US" altLang="ja-JP" sz="1100" b="1" dirty="0" smtClean="0">
                <a:solidFill>
                  <a:schemeClr val="accent1">
                    <a:lumMod val="40000"/>
                    <a:lumOff val="60000"/>
                  </a:schemeClr>
                </a:solidFill>
              </a:rPr>
              <a:t> City</a:t>
            </a:r>
            <a:endParaRPr kumimoji="1" lang="ja-JP" altLang="en-US" sz="1100" b="1" dirty="0">
              <a:solidFill>
                <a:schemeClr val="accent1">
                  <a:lumMod val="40000"/>
                  <a:lumOff val="60000"/>
                </a:schemeClr>
              </a:solidFill>
            </a:endParaRPr>
          </a:p>
        </p:txBody>
      </p:sp>
    </p:spTree>
    <p:extLst>
      <p:ext uri="{BB962C8B-B14F-4D97-AF65-F5344CB8AC3E}">
        <p14:creationId xmlns:p14="http://schemas.microsoft.com/office/powerpoint/2010/main" val="200220707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randomBar dir="vert"/>
  </p:transition>
  <p:timing>
    <p:tnLst>
      <p:par>
        <p:cTn id="1" dur="indefinite" restart="never" nodeType="tmRoot"/>
      </p:par>
    </p:tnLst>
  </p:timing>
  <p:txStyles>
    <p:titleStyle>
      <a:lvl1pPr algn="l" defTabSz="914400" rtl="0" eaLnBrk="1" latinLnBrk="0" hangingPunct="1">
        <a:lnSpc>
          <a:spcPct val="90000"/>
        </a:lnSpc>
        <a:spcBef>
          <a:spcPct val="0"/>
        </a:spcBef>
        <a:buNone/>
        <a:defRPr kumimoji="1"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accent1">
              <a:lumMod val="7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accent1">
              <a:lumMod val="7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accent1">
              <a:lumMod val="7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accent1">
              <a:lumMod val="7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accent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70240" y="2027900"/>
            <a:ext cx="9007258" cy="238615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1600" dirty="0" smtClean="0">
              <a:solidFill>
                <a:schemeClr val="tx1"/>
              </a:solidFill>
            </a:endParaRPr>
          </a:p>
          <a:p>
            <a:endParaRPr kumimoji="1" lang="en-US" altLang="ja-JP" sz="1200" dirty="0" smtClean="0">
              <a:solidFill>
                <a:schemeClr val="tx1"/>
              </a:solidFill>
            </a:endParaRPr>
          </a:p>
        </p:txBody>
      </p:sp>
      <p:sp>
        <p:nvSpPr>
          <p:cNvPr id="2" name="テキスト ボックス 1"/>
          <p:cNvSpPr txBox="1"/>
          <p:nvPr/>
        </p:nvSpPr>
        <p:spPr>
          <a:xfrm>
            <a:off x="1741251" y="77821"/>
            <a:ext cx="6135013" cy="338554"/>
          </a:xfrm>
          <a:prstGeom prst="rect">
            <a:avLst/>
          </a:prstGeom>
          <a:noFill/>
        </p:spPr>
        <p:txBody>
          <a:bodyPr wrap="none" rtlCol="0">
            <a:spAutoFit/>
          </a:bodyPr>
          <a:lstStyle/>
          <a:p>
            <a:r>
              <a:rPr kumimoji="1" lang="en-US" altLang="ja-JP" sz="1600" b="1" dirty="0" smtClean="0">
                <a:solidFill>
                  <a:schemeClr val="bg1"/>
                </a:solidFill>
              </a:rPr>
              <a:t>【</a:t>
            </a:r>
            <a:r>
              <a:rPr kumimoji="1" lang="ja-JP" altLang="en-US" sz="1600" b="1" dirty="0" smtClean="0">
                <a:solidFill>
                  <a:schemeClr val="bg1"/>
                </a:solidFill>
              </a:rPr>
              <a:t>公募型プロポーザル</a:t>
            </a:r>
            <a:r>
              <a:rPr kumimoji="1" lang="en-US" altLang="ja-JP" sz="1600" b="1" dirty="0" smtClean="0">
                <a:solidFill>
                  <a:schemeClr val="bg1"/>
                </a:solidFill>
              </a:rPr>
              <a:t>】</a:t>
            </a:r>
            <a:r>
              <a:rPr kumimoji="1" lang="ja-JP" altLang="en-US" sz="1600" b="1" dirty="0" smtClean="0">
                <a:solidFill>
                  <a:schemeClr val="bg1"/>
                </a:solidFill>
              </a:rPr>
              <a:t>市有地等無償貸与による脱炭素推進事業</a:t>
            </a:r>
            <a:endParaRPr kumimoji="1" lang="ja-JP" altLang="en-US" sz="1600" b="1" dirty="0">
              <a:solidFill>
                <a:schemeClr val="bg1"/>
              </a:solidFill>
            </a:endParaRPr>
          </a:p>
        </p:txBody>
      </p:sp>
      <p:sp>
        <p:nvSpPr>
          <p:cNvPr id="11" name="テキスト ボックス 10"/>
          <p:cNvSpPr txBox="1"/>
          <p:nvPr/>
        </p:nvSpPr>
        <p:spPr>
          <a:xfrm>
            <a:off x="7594600" y="44162"/>
            <a:ext cx="1549400" cy="415498"/>
          </a:xfrm>
          <a:prstGeom prst="rect">
            <a:avLst/>
          </a:prstGeom>
          <a:noFill/>
        </p:spPr>
        <p:txBody>
          <a:bodyPr wrap="square" rtlCol="0">
            <a:spAutoFit/>
          </a:bodyPr>
          <a:lstStyle/>
          <a:p>
            <a:pPr algn="ctr"/>
            <a:endParaRPr kumimoji="1" lang="en-US" altLang="ja-JP" sz="1050" dirty="0" smtClean="0">
              <a:solidFill>
                <a:schemeClr val="bg1"/>
              </a:solidFill>
            </a:endParaRPr>
          </a:p>
          <a:p>
            <a:pPr algn="ctr"/>
            <a:r>
              <a:rPr kumimoji="1" lang="ja-JP" altLang="en-US" sz="1050" dirty="0" smtClean="0">
                <a:solidFill>
                  <a:schemeClr val="bg1"/>
                </a:solidFill>
              </a:rPr>
              <a:t>公募資料</a:t>
            </a:r>
            <a:endParaRPr kumimoji="1" lang="ja-JP" altLang="en-US" sz="1050" dirty="0">
              <a:solidFill>
                <a:schemeClr val="bg1"/>
              </a:solidFill>
            </a:endParaRPr>
          </a:p>
        </p:txBody>
      </p:sp>
      <p:sp>
        <p:nvSpPr>
          <p:cNvPr id="17" name="テキスト ボックス 16"/>
          <p:cNvSpPr txBox="1"/>
          <p:nvPr/>
        </p:nvSpPr>
        <p:spPr>
          <a:xfrm>
            <a:off x="7198128" y="365832"/>
            <a:ext cx="1799905" cy="253916"/>
          </a:xfrm>
          <a:prstGeom prst="rect">
            <a:avLst/>
          </a:prstGeom>
          <a:noFill/>
        </p:spPr>
        <p:txBody>
          <a:bodyPr wrap="square" rtlCol="0">
            <a:spAutoFit/>
          </a:bodyPr>
          <a:lstStyle/>
          <a:p>
            <a:pPr algn="r"/>
            <a:r>
              <a:rPr kumimoji="1" lang="ja-JP" altLang="en-US" sz="1050" dirty="0" smtClean="0"/>
              <a:t>世界自然遺産課</a:t>
            </a:r>
            <a:endParaRPr kumimoji="1" lang="ja-JP" altLang="en-US" sz="1050" dirty="0"/>
          </a:p>
        </p:txBody>
      </p:sp>
      <p:sp>
        <p:nvSpPr>
          <p:cNvPr id="18" name="正方形/長方形 17"/>
          <p:cNvSpPr/>
          <p:nvPr/>
        </p:nvSpPr>
        <p:spPr>
          <a:xfrm>
            <a:off x="397697" y="587727"/>
            <a:ext cx="8679801" cy="62593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200" dirty="0" smtClean="0">
                <a:solidFill>
                  <a:schemeClr val="tx1"/>
                </a:solidFill>
              </a:rPr>
              <a:t>☑国や企業、地方公共団体における脱炭素の取り組みは年々拡大。</a:t>
            </a:r>
            <a:endParaRPr kumimoji="1" lang="en-US" altLang="ja-JP" sz="1200" dirty="0" smtClean="0">
              <a:solidFill>
                <a:schemeClr val="tx1"/>
              </a:solidFill>
            </a:endParaRPr>
          </a:p>
          <a:p>
            <a:r>
              <a:rPr kumimoji="1" lang="ja-JP" altLang="en-US" sz="1200" dirty="0" smtClean="0">
                <a:solidFill>
                  <a:schemeClr val="tx1"/>
                </a:solidFill>
              </a:rPr>
              <a:t>☑奄美市においては令和５年度に「地球温暖化対策法に基づく実行計画」の事務事業編改訂と区域施策編策定を予定。</a:t>
            </a:r>
            <a:endParaRPr kumimoji="1" lang="en-US" altLang="ja-JP" sz="1200" dirty="0" smtClean="0">
              <a:solidFill>
                <a:schemeClr val="tx1"/>
              </a:solidFill>
            </a:endParaRPr>
          </a:p>
          <a:p>
            <a:r>
              <a:rPr kumimoji="1" lang="ja-JP" altLang="en-US" sz="1200" dirty="0" smtClean="0">
                <a:solidFill>
                  <a:schemeClr val="tx1"/>
                </a:solidFill>
              </a:rPr>
              <a:t>☑計画策定と並行して、本市の脱炭素につながる取り組みを、民間のノウハウや資本の活用によって積極的に推進。</a:t>
            </a:r>
            <a:endParaRPr kumimoji="1" lang="en-US" altLang="ja-JP" sz="1200" dirty="0" smtClean="0">
              <a:solidFill>
                <a:schemeClr val="tx1"/>
              </a:solidFill>
            </a:endParaRPr>
          </a:p>
        </p:txBody>
      </p:sp>
      <p:sp>
        <p:nvSpPr>
          <p:cNvPr id="19" name="正方形/長方形 18"/>
          <p:cNvSpPr/>
          <p:nvPr/>
        </p:nvSpPr>
        <p:spPr>
          <a:xfrm>
            <a:off x="70240" y="587727"/>
            <a:ext cx="331194" cy="62593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t>背</a:t>
            </a:r>
            <a:endParaRPr kumimoji="1" lang="en-US" altLang="ja-JP" sz="1200" b="1" dirty="0"/>
          </a:p>
          <a:p>
            <a:pPr algn="ctr"/>
            <a:r>
              <a:rPr kumimoji="1" lang="ja-JP" altLang="en-US" sz="1200" b="1" dirty="0" smtClean="0"/>
              <a:t>景</a:t>
            </a:r>
            <a:endParaRPr kumimoji="1" lang="ja-JP" altLang="en-US" sz="1200" b="1" dirty="0"/>
          </a:p>
        </p:txBody>
      </p:sp>
      <p:sp>
        <p:nvSpPr>
          <p:cNvPr id="26" name="正方形/長方形 25"/>
          <p:cNvSpPr/>
          <p:nvPr/>
        </p:nvSpPr>
        <p:spPr>
          <a:xfrm>
            <a:off x="70240" y="1289342"/>
            <a:ext cx="331194" cy="66287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t>目的</a:t>
            </a:r>
            <a:endParaRPr kumimoji="1" lang="ja-JP" altLang="en-US" sz="1200" b="1" dirty="0"/>
          </a:p>
        </p:txBody>
      </p:sp>
      <p:sp>
        <p:nvSpPr>
          <p:cNvPr id="27" name="正方形/長方形 26"/>
          <p:cNvSpPr/>
          <p:nvPr/>
        </p:nvSpPr>
        <p:spPr>
          <a:xfrm>
            <a:off x="404047" y="1289342"/>
            <a:ext cx="8673451" cy="66287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200" dirty="0">
                <a:solidFill>
                  <a:schemeClr val="tx1"/>
                </a:solidFill>
              </a:rPr>
              <a:t>奄美</a:t>
            </a:r>
            <a:r>
              <a:rPr kumimoji="1" lang="ja-JP" altLang="en-US" sz="1200" dirty="0" smtClean="0">
                <a:solidFill>
                  <a:schemeClr val="tx1"/>
                </a:solidFill>
              </a:rPr>
              <a:t>市が保有する土地や施設、施設の一部を提案者に中長期間</a:t>
            </a:r>
            <a:r>
              <a:rPr kumimoji="1" lang="ja-JP" altLang="en-US" sz="1200" dirty="0" smtClean="0">
                <a:solidFill>
                  <a:schemeClr val="tx1"/>
                </a:solidFill>
              </a:rPr>
              <a:t>（各施設で定める上限年数以内）</a:t>
            </a:r>
            <a:r>
              <a:rPr kumimoji="1" lang="ja-JP" altLang="en-US" sz="1200" dirty="0" smtClean="0">
                <a:solidFill>
                  <a:schemeClr val="tx1"/>
                </a:solidFill>
              </a:rPr>
              <a:t>無償貸与し、当該箇所において再生可能エネルギー発電設備や</a:t>
            </a:r>
            <a:r>
              <a:rPr kumimoji="1" lang="en-US" altLang="ja-JP" sz="1200" dirty="0" smtClean="0">
                <a:solidFill>
                  <a:schemeClr val="tx1"/>
                </a:solidFill>
              </a:rPr>
              <a:t>EV</a:t>
            </a:r>
            <a:r>
              <a:rPr kumimoji="1" lang="ja-JP" altLang="en-US" sz="1200" dirty="0" smtClean="0">
                <a:solidFill>
                  <a:schemeClr val="tx1"/>
                </a:solidFill>
              </a:rPr>
              <a:t>（電気自動車）充電設備などを提案者が設置・運用・管理する企画提案を島内外から広く募集する公募型プロポーザルを実施することによって、本市域全体の脱炭素を推進する。</a:t>
            </a:r>
            <a:endParaRPr kumimoji="1" lang="en-US" altLang="ja-JP" sz="1200" dirty="0" smtClean="0">
              <a:solidFill>
                <a:schemeClr val="tx1"/>
              </a:solidFill>
            </a:endParaRPr>
          </a:p>
        </p:txBody>
      </p:sp>
      <p:sp>
        <p:nvSpPr>
          <p:cNvPr id="28" name="正方形/長方形 27"/>
          <p:cNvSpPr/>
          <p:nvPr/>
        </p:nvSpPr>
        <p:spPr>
          <a:xfrm>
            <a:off x="72853" y="2034684"/>
            <a:ext cx="1057678" cy="25570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t>事業概要</a:t>
            </a:r>
            <a:endParaRPr kumimoji="1" lang="ja-JP" altLang="en-US" sz="1200" b="1" dirty="0"/>
          </a:p>
        </p:txBody>
      </p:sp>
      <p:sp>
        <p:nvSpPr>
          <p:cNvPr id="3" name="角丸四角形 2"/>
          <p:cNvSpPr/>
          <p:nvPr/>
        </p:nvSpPr>
        <p:spPr>
          <a:xfrm>
            <a:off x="203242" y="2355407"/>
            <a:ext cx="4328141" cy="1062446"/>
          </a:xfrm>
          <a:prstGeom prst="roundRect">
            <a:avLst>
              <a:gd name="adj" fmla="val 8824"/>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200" dirty="0" smtClean="0">
                <a:solidFill>
                  <a:schemeClr val="tx1"/>
                </a:solidFill>
              </a:rPr>
              <a:t>【</a:t>
            </a:r>
            <a:r>
              <a:rPr kumimoji="1" lang="ja-JP" altLang="en-US" sz="1200" dirty="0" smtClean="0">
                <a:solidFill>
                  <a:schemeClr val="tx1"/>
                </a:solidFill>
              </a:rPr>
              <a:t>無償貸与候補リストから提案</a:t>
            </a:r>
            <a:r>
              <a:rPr kumimoji="1" lang="en-US" altLang="ja-JP" sz="1200" dirty="0" smtClean="0">
                <a:solidFill>
                  <a:schemeClr val="tx1"/>
                </a:solidFill>
              </a:rPr>
              <a:t>】</a:t>
            </a:r>
          </a:p>
          <a:p>
            <a:r>
              <a:rPr kumimoji="1" lang="ja-JP" altLang="en-US" sz="1200" dirty="0" smtClean="0">
                <a:solidFill>
                  <a:schemeClr val="tx1"/>
                </a:solidFill>
              </a:rPr>
              <a:t>市各課から、目的達成に適し、中長期期間無償貸与が可能な土地や施設を「無償貸与候補」としてピックアップ～リスト化～公募において提示し、提案者はリスト内から希望する無償貸与候補を選択して提案書を作成する。</a:t>
            </a:r>
            <a:endParaRPr kumimoji="1" lang="ja-JP" altLang="en-US" sz="1200" dirty="0">
              <a:solidFill>
                <a:schemeClr val="tx1"/>
              </a:solidFill>
            </a:endParaRPr>
          </a:p>
        </p:txBody>
      </p:sp>
      <p:sp>
        <p:nvSpPr>
          <p:cNvPr id="20" name="角丸四角形 19"/>
          <p:cNvSpPr/>
          <p:nvPr/>
        </p:nvSpPr>
        <p:spPr>
          <a:xfrm>
            <a:off x="4645001" y="2355407"/>
            <a:ext cx="4318880" cy="1062446"/>
          </a:xfrm>
          <a:prstGeom prst="roundRect">
            <a:avLst>
              <a:gd name="adj" fmla="val 8824"/>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200" dirty="0" smtClean="0">
                <a:solidFill>
                  <a:schemeClr val="tx1"/>
                </a:solidFill>
              </a:rPr>
              <a:t>【</a:t>
            </a:r>
            <a:r>
              <a:rPr kumimoji="1" lang="ja-JP" altLang="en-US" sz="1200" dirty="0" smtClean="0">
                <a:solidFill>
                  <a:schemeClr val="tx1"/>
                </a:solidFill>
              </a:rPr>
              <a:t>無償貸与候補リスト以外から自由提案</a:t>
            </a:r>
            <a:r>
              <a:rPr kumimoji="1" lang="en-US" altLang="ja-JP" sz="1200" dirty="0" smtClean="0">
                <a:solidFill>
                  <a:schemeClr val="tx1"/>
                </a:solidFill>
              </a:rPr>
              <a:t>】</a:t>
            </a:r>
          </a:p>
          <a:p>
            <a:r>
              <a:rPr kumimoji="1" lang="ja-JP" altLang="en-US" sz="1200" dirty="0" smtClean="0">
                <a:solidFill>
                  <a:schemeClr val="tx1"/>
                </a:solidFill>
              </a:rPr>
              <a:t>市が作成する無償貸与候補リストに掲載された土地や施設以外から、提案者が希望する無償貸与候補を提案において提示し、自由に提案書を作成する。</a:t>
            </a:r>
            <a:endParaRPr kumimoji="1" lang="ja-JP" altLang="en-US" sz="1200" dirty="0">
              <a:solidFill>
                <a:schemeClr val="tx1"/>
              </a:solidFill>
            </a:endParaRPr>
          </a:p>
        </p:txBody>
      </p:sp>
      <p:sp>
        <p:nvSpPr>
          <p:cNvPr id="4" name="下矢印 3"/>
          <p:cNvSpPr/>
          <p:nvPr/>
        </p:nvSpPr>
        <p:spPr>
          <a:xfrm>
            <a:off x="3825723" y="3419876"/>
            <a:ext cx="1496291" cy="266008"/>
          </a:xfrm>
          <a:prstGeom prst="downArrow">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203243" y="3700006"/>
            <a:ext cx="8760638" cy="6319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200" dirty="0" smtClean="0">
                <a:solidFill>
                  <a:schemeClr val="tx1"/>
                </a:solidFill>
              </a:rPr>
              <a:t>【</a:t>
            </a:r>
            <a:r>
              <a:rPr kumimoji="1" lang="ja-JP" altLang="en-US" sz="1200" dirty="0" smtClean="0">
                <a:solidFill>
                  <a:schemeClr val="tx1"/>
                </a:solidFill>
              </a:rPr>
              <a:t>選定方法</a:t>
            </a:r>
            <a:r>
              <a:rPr kumimoji="1" lang="en-US" altLang="ja-JP" sz="1200" dirty="0" smtClean="0">
                <a:solidFill>
                  <a:schemeClr val="tx1"/>
                </a:solidFill>
              </a:rPr>
              <a:t>】</a:t>
            </a:r>
          </a:p>
          <a:p>
            <a:r>
              <a:rPr kumimoji="1" lang="ja-JP" altLang="en-US" sz="1200" dirty="0" smtClean="0">
                <a:solidFill>
                  <a:schemeClr val="tx1"/>
                </a:solidFill>
              </a:rPr>
              <a:t>プロポーザル評価委員会を設置し、提案された内容に基づく提案者のプレゼンテーションを実施し、当該業務に適した提案者を選定する。提案内容によって無償貸与施設の重複がない等の場合は、複数の提案者を選定することも可能とする。</a:t>
            </a:r>
            <a:endParaRPr kumimoji="1" lang="ja-JP" altLang="en-US" sz="1200" dirty="0">
              <a:solidFill>
                <a:schemeClr val="tx1"/>
              </a:solidFill>
            </a:endParaRPr>
          </a:p>
        </p:txBody>
      </p:sp>
      <p:sp>
        <p:nvSpPr>
          <p:cNvPr id="21" name="正方形/長方形 20"/>
          <p:cNvSpPr/>
          <p:nvPr/>
        </p:nvSpPr>
        <p:spPr>
          <a:xfrm>
            <a:off x="64698" y="4489739"/>
            <a:ext cx="9007258" cy="230854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200" dirty="0" smtClean="0">
                <a:solidFill>
                  <a:schemeClr val="tx1"/>
                </a:solidFill>
              </a:rPr>
              <a:t>　　　　　　　　</a:t>
            </a:r>
            <a:r>
              <a:rPr kumimoji="1" lang="en-US" altLang="ja-JP" sz="1200" dirty="0" smtClean="0">
                <a:solidFill>
                  <a:schemeClr val="tx1"/>
                </a:solidFill>
              </a:rPr>
              <a:t>※</a:t>
            </a:r>
            <a:r>
              <a:rPr kumimoji="1" lang="ja-JP" altLang="en-US" sz="1200" dirty="0" smtClean="0">
                <a:solidFill>
                  <a:schemeClr val="tx1"/>
                </a:solidFill>
              </a:rPr>
              <a:t>選定結果通知以降は日程が前後する可能性もあります。</a:t>
            </a:r>
            <a:r>
              <a:rPr kumimoji="1" lang="ja-JP" altLang="en-US" sz="1200" dirty="0" smtClean="0">
                <a:solidFill>
                  <a:schemeClr val="tx1"/>
                </a:solidFill>
              </a:rPr>
              <a:t>　　　　　　</a:t>
            </a:r>
            <a:endParaRPr kumimoji="1" lang="en-US" altLang="ja-JP" sz="1200" dirty="0" smtClean="0">
              <a:solidFill>
                <a:schemeClr val="tx1"/>
              </a:solidFill>
            </a:endParaRPr>
          </a:p>
          <a:p>
            <a:endParaRPr kumimoji="1" lang="en-US" altLang="ja-JP" sz="1200" dirty="0" smtClean="0">
              <a:solidFill>
                <a:schemeClr val="tx1"/>
              </a:solidFill>
            </a:endParaRPr>
          </a:p>
        </p:txBody>
      </p:sp>
      <p:sp>
        <p:nvSpPr>
          <p:cNvPr id="25" name="正方形/長方形 24"/>
          <p:cNvSpPr/>
          <p:nvPr/>
        </p:nvSpPr>
        <p:spPr>
          <a:xfrm>
            <a:off x="72853" y="4489739"/>
            <a:ext cx="1190682" cy="25570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t>スケジュール</a:t>
            </a:r>
            <a:endParaRPr kumimoji="1" lang="ja-JP" altLang="en-US" sz="1200" b="1" dirty="0"/>
          </a:p>
        </p:txBody>
      </p:sp>
      <p:grpSp>
        <p:nvGrpSpPr>
          <p:cNvPr id="6" name="グループ化 5"/>
          <p:cNvGrpSpPr/>
          <p:nvPr/>
        </p:nvGrpSpPr>
        <p:grpSpPr>
          <a:xfrm>
            <a:off x="222869" y="4835528"/>
            <a:ext cx="7927991" cy="1703371"/>
            <a:chOff x="200009" y="4827908"/>
            <a:chExt cx="7927991" cy="1703371"/>
          </a:xfrm>
        </p:grpSpPr>
        <p:sp>
          <p:nvSpPr>
            <p:cNvPr id="30" name="正方形/長方形 29"/>
            <p:cNvSpPr/>
            <p:nvPr/>
          </p:nvSpPr>
          <p:spPr>
            <a:xfrm>
              <a:off x="200009" y="4827908"/>
              <a:ext cx="1761795" cy="17033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sz="1200" dirty="0" smtClean="0">
                  <a:solidFill>
                    <a:schemeClr val="tx1"/>
                  </a:solidFill>
                </a:rPr>
                <a:t>11</a:t>
              </a:r>
              <a:r>
                <a:rPr kumimoji="1" lang="ja-JP" altLang="en-US" sz="1200" dirty="0" smtClean="0">
                  <a:solidFill>
                    <a:schemeClr val="tx1"/>
                  </a:solidFill>
                </a:rPr>
                <a:t>月</a:t>
              </a:r>
              <a:endParaRPr kumimoji="1" lang="ja-JP" altLang="en-US" sz="1200" dirty="0">
                <a:solidFill>
                  <a:schemeClr val="tx1"/>
                </a:solidFill>
              </a:endParaRPr>
            </a:p>
          </p:txBody>
        </p:sp>
        <p:sp>
          <p:nvSpPr>
            <p:cNvPr id="31" name="正方形/長方形 30"/>
            <p:cNvSpPr/>
            <p:nvPr/>
          </p:nvSpPr>
          <p:spPr>
            <a:xfrm>
              <a:off x="1959851" y="4827908"/>
              <a:ext cx="1755938" cy="17033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sz="1200" dirty="0" smtClean="0">
                  <a:solidFill>
                    <a:schemeClr val="tx1"/>
                  </a:solidFill>
                </a:rPr>
                <a:t>12</a:t>
              </a:r>
              <a:r>
                <a:rPr kumimoji="1" lang="ja-JP" altLang="en-US" sz="1200" dirty="0" smtClean="0">
                  <a:solidFill>
                    <a:schemeClr val="tx1"/>
                  </a:solidFill>
                </a:rPr>
                <a:t>月</a:t>
              </a:r>
              <a:endParaRPr kumimoji="1" lang="ja-JP" altLang="en-US" sz="1200" dirty="0">
                <a:solidFill>
                  <a:schemeClr val="tx1"/>
                </a:solidFill>
              </a:endParaRPr>
            </a:p>
          </p:txBody>
        </p:sp>
        <p:sp>
          <p:nvSpPr>
            <p:cNvPr id="33" name="角丸四角形 32"/>
            <p:cNvSpPr/>
            <p:nvPr/>
          </p:nvSpPr>
          <p:spPr>
            <a:xfrm>
              <a:off x="1284318" y="5089420"/>
              <a:ext cx="205798" cy="1115161"/>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dirty="0" smtClean="0"/>
                <a:t>質問書〆</a:t>
              </a:r>
              <a:r>
                <a:rPr kumimoji="1" lang="ja-JP" altLang="en-US" sz="1100" dirty="0" smtClean="0"/>
                <a:t>切</a:t>
              </a:r>
              <a:endParaRPr kumimoji="1" lang="ja-JP" altLang="en-US" sz="1100" dirty="0"/>
            </a:p>
          </p:txBody>
        </p:sp>
        <p:sp>
          <p:nvSpPr>
            <p:cNvPr id="34" name="角丸四角形吹き出し 33"/>
            <p:cNvSpPr/>
            <p:nvPr/>
          </p:nvSpPr>
          <p:spPr>
            <a:xfrm>
              <a:off x="703116" y="5319064"/>
              <a:ext cx="579120" cy="199546"/>
            </a:xfrm>
            <a:prstGeom prst="wedgeRoundRectCallout">
              <a:avLst>
                <a:gd name="adj1" fmla="val 44212"/>
                <a:gd name="adj2" fmla="val -94594"/>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smtClean="0">
                  <a:solidFill>
                    <a:schemeClr val="tx1"/>
                  </a:solidFill>
                </a:rPr>
                <a:t>11/24</a:t>
              </a:r>
              <a:endParaRPr kumimoji="1" lang="ja-JP" altLang="en-US" sz="1100" dirty="0">
                <a:solidFill>
                  <a:schemeClr val="tx1"/>
                </a:solidFill>
              </a:endParaRPr>
            </a:p>
          </p:txBody>
        </p:sp>
        <p:sp>
          <p:nvSpPr>
            <p:cNvPr id="36" name="角丸四角形 35"/>
            <p:cNvSpPr/>
            <p:nvPr/>
          </p:nvSpPr>
          <p:spPr>
            <a:xfrm>
              <a:off x="2491931" y="5089420"/>
              <a:ext cx="196019" cy="1115161"/>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dirty="0" smtClean="0"/>
                <a:t>参加表明〆切</a:t>
              </a:r>
              <a:endParaRPr kumimoji="1" lang="ja-JP" altLang="en-US" sz="1100" dirty="0"/>
            </a:p>
          </p:txBody>
        </p:sp>
        <p:sp>
          <p:nvSpPr>
            <p:cNvPr id="37" name="角丸四角形吹き出し 36"/>
            <p:cNvSpPr/>
            <p:nvPr/>
          </p:nvSpPr>
          <p:spPr>
            <a:xfrm>
              <a:off x="1966757" y="6140606"/>
              <a:ext cx="579120" cy="199546"/>
            </a:xfrm>
            <a:prstGeom prst="wedgeRoundRectCallout">
              <a:avLst>
                <a:gd name="adj1" fmla="val 37034"/>
                <a:gd name="adj2" fmla="val -102927"/>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smtClean="0">
                  <a:solidFill>
                    <a:schemeClr val="tx1"/>
                  </a:solidFill>
                </a:rPr>
                <a:t>12/12</a:t>
              </a:r>
              <a:endParaRPr kumimoji="1" lang="ja-JP" altLang="en-US" sz="1100" dirty="0">
                <a:solidFill>
                  <a:schemeClr val="tx1"/>
                </a:solidFill>
              </a:endParaRPr>
            </a:p>
          </p:txBody>
        </p:sp>
        <p:sp>
          <p:nvSpPr>
            <p:cNvPr id="38" name="角丸四角形 37"/>
            <p:cNvSpPr/>
            <p:nvPr/>
          </p:nvSpPr>
          <p:spPr>
            <a:xfrm>
              <a:off x="3183101" y="5089420"/>
              <a:ext cx="196019" cy="1115161"/>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dirty="0" smtClean="0"/>
                <a:t>企画提案〆切</a:t>
              </a:r>
              <a:endParaRPr kumimoji="1" lang="ja-JP" altLang="en-US" sz="1100" dirty="0"/>
            </a:p>
          </p:txBody>
        </p:sp>
        <p:sp>
          <p:nvSpPr>
            <p:cNvPr id="40" name="角丸四角形吹き出し 39"/>
            <p:cNvSpPr/>
            <p:nvPr/>
          </p:nvSpPr>
          <p:spPr>
            <a:xfrm>
              <a:off x="2599154" y="6133362"/>
              <a:ext cx="579120" cy="199546"/>
            </a:xfrm>
            <a:prstGeom prst="wedgeRoundRectCallout">
              <a:avLst>
                <a:gd name="adj1" fmla="val 42776"/>
                <a:gd name="adj2" fmla="val -102927"/>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smtClean="0">
                  <a:solidFill>
                    <a:schemeClr val="tx1"/>
                  </a:solidFill>
                </a:rPr>
                <a:t>12/25</a:t>
              </a:r>
              <a:endParaRPr kumimoji="1" lang="ja-JP" altLang="en-US" sz="1100" dirty="0">
                <a:solidFill>
                  <a:schemeClr val="tx1"/>
                </a:solidFill>
              </a:endParaRPr>
            </a:p>
          </p:txBody>
        </p:sp>
        <p:sp>
          <p:nvSpPr>
            <p:cNvPr id="41" name="角丸四角形 40"/>
            <p:cNvSpPr/>
            <p:nvPr/>
          </p:nvSpPr>
          <p:spPr>
            <a:xfrm>
              <a:off x="201928" y="5089420"/>
              <a:ext cx="180458" cy="1115161"/>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dirty="0" smtClean="0"/>
                <a:t>公募広告</a:t>
              </a:r>
              <a:endParaRPr kumimoji="1" lang="ja-JP" altLang="en-US" sz="1100" dirty="0"/>
            </a:p>
          </p:txBody>
        </p:sp>
        <p:sp>
          <p:nvSpPr>
            <p:cNvPr id="42" name="角丸四角形 41"/>
            <p:cNvSpPr/>
            <p:nvPr/>
          </p:nvSpPr>
          <p:spPr>
            <a:xfrm>
              <a:off x="1746555" y="5089421"/>
              <a:ext cx="213296" cy="111516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dirty="0" smtClean="0"/>
                <a:t>質問書回答</a:t>
              </a:r>
              <a:endParaRPr kumimoji="1" lang="ja-JP" altLang="en-US" sz="1100" dirty="0"/>
            </a:p>
          </p:txBody>
        </p:sp>
        <p:sp>
          <p:nvSpPr>
            <p:cNvPr id="32" name="角丸四角形吹き出し 31"/>
            <p:cNvSpPr/>
            <p:nvPr/>
          </p:nvSpPr>
          <p:spPr>
            <a:xfrm>
              <a:off x="440573" y="5880739"/>
              <a:ext cx="579120" cy="199546"/>
            </a:xfrm>
            <a:prstGeom prst="wedgeRoundRectCallout">
              <a:avLst>
                <a:gd name="adj1" fmla="val -43349"/>
                <a:gd name="adj2" fmla="val -94595"/>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smtClean="0">
                  <a:solidFill>
                    <a:schemeClr val="tx1"/>
                  </a:solidFill>
                </a:rPr>
                <a:t>11/7</a:t>
              </a:r>
              <a:endParaRPr kumimoji="1" lang="ja-JP" altLang="en-US" sz="1100" dirty="0">
                <a:solidFill>
                  <a:schemeClr val="tx1"/>
                </a:solidFill>
              </a:endParaRPr>
            </a:p>
          </p:txBody>
        </p:sp>
        <p:sp>
          <p:nvSpPr>
            <p:cNvPr id="43" name="正方形/長方形 42"/>
            <p:cNvSpPr/>
            <p:nvPr/>
          </p:nvSpPr>
          <p:spPr>
            <a:xfrm>
              <a:off x="3715206" y="4827908"/>
              <a:ext cx="1361619" cy="17033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sz="1200" dirty="0" smtClean="0">
                  <a:solidFill>
                    <a:schemeClr val="tx1"/>
                  </a:solidFill>
                </a:rPr>
                <a:t>1</a:t>
              </a:r>
              <a:r>
                <a:rPr kumimoji="1" lang="ja-JP" altLang="en-US" sz="1200" dirty="0" smtClean="0">
                  <a:solidFill>
                    <a:schemeClr val="tx1"/>
                  </a:solidFill>
                </a:rPr>
                <a:t>月</a:t>
              </a:r>
              <a:endParaRPr kumimoji="1" lang="ja-JP" altLang="en-US" sz="1200" dirty="0">
                <a:solidFill>
                  <a:schemeClr val="tx1"/>
                </a:solidFill>
              </a:endParaRPr>
            </a:p>
          </p:txBody>
        </p:sp>
        <p:sp>
          <p:nvSpPr>
            <p:cNvPr id="44" name="正方形/長方形 43"/>
            <p:cNvSpPr/>
            <p:nvPr/>
          </p:nvSpPr>
          <p:spPr>
            <a:xfrm>
              <a:off x="5077777" y="4827908"/>
              <a:ext cx="1310243" cy="17033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sz="1200" dirty="0" smtClean="0">
                  <a:solidFill>
                    <a:schemeClr val="tx1"/>
                  </a:solidFill>
                </a:rPr>
                <a:t>2</a:t>
              </a:r>
              <a:r>
                <a:rPr kumimoji="1" lang="ja-JP" altLang="en-US" sz="1200" dirty="0" smtClean="0">
                  <a:solidFill>
                    <a:schemeClr val="tx1"/>
                  </a:solidFill>
                </a:rPr>
                <a:t>月</a:t>
              </a:r>
              <a:endParaRPr kumimoji="1" lang="ja-JP" altLang="en-US" sz="1200" dirty="0">
                <a:solidFill>
                  <a:schemeClr val="tx1"/>
                </a:solidFill>
              </a:endParaRPr>
            </a:p>
          </p:txBody>
        </p:sp>
        <p:sp>
          <p:nvSpPr>
            <p:cNvPr id="45" name="正方形/長方形 44"/>
            <p:cNvSpPr/>
            <p:nvPr/>
          </p:nvSpPr>
          <p:spPr>
            <a:xfrm>
              <a:off x="6388020" y="4827908"/>
              <a:ext cx="1739980" cy="17033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sz="1200" dirty="0" smtClean="0">
                  <a:solidFill>
                    <a:schemeClr val="tx1"/>
                  </a:solidFill>
                </a:rPr>
                <a:t>3</a:t>
              </a:r>
              <a:r>
                <a:rPr kumimoji="1" lang="ja-JP" altLang="en-US" sz="1200" dirty="0" smtClean="0">
                  <a:solidFill>
                    <a:schemeClr val="tx1"/>
                  </a:solidFill>
                </a:rPr>
                <a:t>月</a:t>
              </a:r>
              <a:endParaRPr kumimoji="1" lang="ja-JP" altLang="en-US" sz="1200" dirty="0">
                <a:solidFill>
                  <a:schemeClr val="tx1"/>
                </a:solidFill>
              </a:endParaRPr>
            </a:p>
          </p:txBody>
        </p:sp>
        <p:sp>
          <p:nvSpPr>
            <p:cNvPr id="46" name="角丸四角形 45"/>
            <p:cNvSpPr/>
            <p:nvPr/>
          </p:nvSpPr>
          <p:spPr>
            <a:xfrm>
              <a:off x="4584687" y="5089420"/>
              <a:ext cx="196019" cy="1115161"/>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dirty="0" smtClean="0"/>
                <a:t>プロポーザル</a:t>
              </a:r>
              <a:endParaRPr kumimoji="1" lang="ja-JP" altLang="en-US" sz="1100" dirty="0"/>
            </a:p>
          </p:txBody>
        </p:sp>
        <p:sp>
          <p:nvSpPr>
            <p:cNvPr id="47" name="角丸四角形吹き出し 46"/>
            <p:cNvSpPr/>
            <p:nvPr/>
          </p:nvSpPr>
          <p:spPr>
            <a:xfrm>
              <a:off x="3762732" y="5361650"/>
              <a:ext cx="774430" cy="199546"/>
            </a:xfrm>
            <a:prstGeom prst="wedgeRoundRectCallout">
              <a:avLst>
                <a:gd name="adj1" fmla="val 43703"/>
                <a:gd name="adj2" fmla="val -84136"/>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smtClean="0">
                  <a:solidFill>
                    <a:schemeClr val="tx1"/>
                  </a:solidFill>
                </a:rPr>
                <a:t>1/23</a:t>
              </a:r>
              <a:r>
                <a:rPr kumimoji="1" lang="ja-JP" altLang="en-US" sz="1100" dirty="0" smtClean="0">
                  <a:solidFill>
                    <a:schemeClr val="tx1"/>
                  </a:solidFill>
                </a:rPr>
                <a:t>～</a:t>
              </a:r>
              <a:r>
                <a:rPr kumimoji="1" lang="en-US" altLang="ja-JP" sz="1100" dirty="0" smtClean="0">
                  <a:solidFill>
                    <a:schemeClr val="tx1"/>
                  </a:solidFill>
                </a:rPr>
                <a:t>24</a:t>
              </a:r>
              <a:endParaRPr kumimoji="1" lang="ja-JP" altLang="en-US" sz="1100" dirty="0">
                <a:solidFill>
                  <a:schemeClr val="tx1"/>
                </a:solidFill>
              </a:endParaRPr>
            </a:p>
          </p:txBody>
        </p:sp>
        <p:sp>
          <p:nvSpPr>
            <p:cNvPr id="48" name="角丸四角形 47"/>
            <p:cNvSpPr/>
            <p:nvPr/>
          </p:nvSpPr>
          <p:spPr>
            <a:xfrm>
              <a:off x="5869099" y="5089420"/>
              <a:ext cx="196019" cy="1115161"/>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dirty="0" smtClean="0"/>
                <a:t>選定結果通知</a:t>
              </a:r>
              <a:endParaRPr kumimoji="1" lang="ja-JP" altLang="en-US" sz="1100" dirty="0"/>
            </a:p>
          </p:txBody>
        </p:sp>
        <p:sp>
          <p:nvSpPr>
            <p:cNvPr id="49" name="角丸四角形吹き出し 48"/>
            <p:cNvSpPr/>
            <p:nvPr/>
          </p:nvSpPr>
          <p:spPr>
            <a:xfrm>
              <a:off x="4836007" y="5356282"/>
              <a:ext cx="990427" cy="199546"/>
            </a:xfrm>
            <a:prstGeom prst="wedgeRoundRectCallout">
              <a:avLst>
                <a:gd name="adj1" fmla="val 44172"/>
                <a:gd name="adj2" fmla="val -100843"/>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smtClean="0">
                  <a:solidFill>
                    <a:schemeClr val="tx1"/>
                  </a:solidFill>
                </a:rPr>
                <a:t>2</a:t>
              </a:r>
              <a:r>
                <a:rPr kumimoji="1" lang="ja-JP" altLang="en-US" sz="1100" dirty="0" smtClean="0">
                  <a:solidFill>
                    <a:schemeClr val="tx1"/>
                  </a:solidFill>
                </a:rPr>
                <a:t>月上～中旬</a:t>
              </a:r>
              <a:endParaRPr kumimoji="1" lang="ja-JP" altLang="en-US" sz="1100" dirty="0">
                <a:solidFill>
                  <a:schemeClr val="tx1"/>
                </a:solidFill>
              </a:endParaRPr>
            </a:p>
          </p:txBody>
        </p:sp>
        <p:sp>
          <p:nvSpPr>
            <p:cNvPr id="50" name="角丸四角形 49"/>
            <p:cNvSpPr/>
            <p:nvPr/>
          </p:nvSpPr>
          <p:spPr>
            <a:xfrm>
              <a:off x="6309891" y="5089420"/>
              <a:ext cx="656059" cy="1115161"/>
            </a:xfrm>
            <a:prstGeom prst="roundRect">
              <a:avLst>
                <a:gd name="adj" fmla="val 8963"/>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dirty="0" smtClean="0"/>
                <a:t>賃貸借契約締結</a:t>
              </a:r>
              <a:endParaRPr kumimoji="1" lang="ja-JP" altLang="en-US" sz="1100" dirty="0"/>
            </a:p>
          </p:txBody>
        </p:sp>
        <p:sp>
          <p:nvSpPr>
            <p:cNvPr id="51" name="角丸四角形吹き出し 50"/>
            <p:cNvSpPr/>
            <p:nvPr/>
          </p:nvSpPr>
          <p:spPr>
            <a:xfrm>
              <a:off x="6802055" y="5713403"/>
              <a:ext cx="1238104" cy="199546"/>
            </a:xfrm>
            <a:prstGeom prst="wedgeRoundRectCallout">
              <a:avLst>
                <a:gd name="adj1" fmla="val -44942"/>
                <a:gd name="adj2" fmla="val -100843"/>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smtClean="0">
                  <a:solidFill>
                    <a:schemeClr val="tx1"/>
                  </a:solidFill>
                </a:rPr>
                <a:t>2</a:t>
              </a:r>
              <a:r>
                <a:rPr kumimoji="1" lang="ja-JP" altLang="en-US" sz="1100" dirty="0" smtClean="0">
                  <a:solidFill>
                    <a:schemeClr val="tx1"/>
                  </a:solidFill>
                </a:rPr>
                <a:t>月下～</a:t>
              </a:r>
              <a:r>
                <a:rPr kumimoji="1" lang="en-US" altLang="ja-JP" sz="1100" dirty="0" smtClean="0">
                  <a:solidFill>
                    <a:schemeClr val="tx1"/>
                  </a:solidFill>
                </a:rPr>
                <a:t>3</a:t>
              </a:r>
              <a:r>
                <a:rPr kumimoji="1" lang="ja-JP" altLang="en-US" sz="1100" dirty="0" smtClean="0">
                  <a:solidFill>
                    <a:schemeClr val="tx1"/>
                  </a:solidFill>
                </a:rPr>
                <a:t>月上旬</a:t>
              </a:r>
              <a:endParaRPr kumimoji="1" lang="ja-JP" altLang="en-US" sz="1100" dirty="0">
                <a:solidFill>
                  <a:schemeClr val="tx1"/>
                </a:solidFill>
              </a:endParaRPr>
            </a:p>
          </p:txBody>
        </p:sp>
        <p:sp>
          <p:nvSpPr>
            <p:cNvPr id="35" name="角丸四角形吹き出し 34"/>
            <p:cNvSpPr/>
            <p:nvPr/>
          </p:nvSpPr>
          <p:spPr>
            <a:xfrm>
              <a:off x="1299682" y="6136001"/>
              <a:ext cx="579120" cy="199546"/>
            </a:xfrm>
            <a:prstGeom prst="wedgeRoundRectCallout">
              <a:avLst>
                <a:gd name="adj1" fmla="val 33087"/>
                <a:gd name="adj2" fmla="val -86264"/>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smtClean="0">
                  <a:solidFill>
                    <a:schemeClr val="tx1"/>
                  </a:solidFill>
                </a:rPr>
                <a:t>11/30</a:t>
              </a:r>
              <a:endParaRPr kumimoji="1" lang="ja-JP" altLang="en-US" sz="1100" dirty="0">
                <a:solidFill>
                  <a:schemeClr val="tx1"/>
                </a:solidFill>
              </a:endParaRPr>
            </a:p>
          </p:txBody>
        </p:sp>
      </p:grpSp>
    </p:spTree>
    <p:extLst>
      <p:ext uri="{BB962C8B-B14F-4D97-AF65-F5344CB8AC3E}">
        <p14:creationId xmlns:p14="http://schemas.microsoft.com/office/powerpoint/2010/main" val="1184906597"/>
      </p:ext>
    </p:extLst>
  </p:cSld>
  <p:clrMapOvr>
    <a:masterClrMapping/>
  </p:clrMapOvr>
  <p:transition>
    <p:randomBar dir="vert"/>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mamiCity">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4965</TotalTime>
  <Words>426</Words>
  <Application>Microsoft Office PowerPoint</Application>
  <PresentationFormat>画面に合わせる (4:3)</PresentationFormat>
  <Paragraphs>41</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メイリオ</vt:lpstr>
      <vt:lpstr>Arial</vt:lpstr>
      <vt:lpstr>Calibri</vt:lpstr>
      <vt:lpstr>Segoe UI</vt:lpstr>
      <vt:lpstr>Office Theme</vt:lpstr>
      <vt:lpstr>PowerPoint プレゼンテーション</vt:lpstr>
    </vt:vector>
  </TitlesOfParts>
  <Company>www.phuongcloudit.com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河野 裕二</cp:lastModifiedBy>
  <cp:revision>296</cp:revision>
  <cp:lastPrinted>2023-08-08T02:53:19Z</cp:lastPrinted>
  <dcterms:created xsi:type="dcterms:W3CDTF">2018-09-10T01:50:53Z</dcterms:created>
  <dcterms:modified xsi:type="dcterms:W3CDTF">2023-10-23T08:08:07Z</dcterms:modified>
</cp:coreProperties>
</file>